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25"/>
  </p:notesMasterIdLst>
  <p:sldIdLst>
    <p:sldId id="462" r:id="rId2"/>
    <p:sldId id="435" r:id="rId3"/>
    <p:sldId id="463" r:id="rId4"/>
    <p:sldId id="464" r:id="rId5"/>
    <p:sldId id="465" r:id="rId6"/>
    <p:sldId id="455" r:id="rId7"/>
    <p:sldId id="466" r:id="rId8"/>
    <p:sldId id="467" r:id="rId9"/>
    <p:sldId id="468" r:id="rId10"/>
    <p:sldId id="469" r:id="rId11"/>
    <p:sldId id="470" r:id="rId12"/>
    <p:sldId id="471" r:id="rId13"/>
    <p:sldId id="472" r:id="rId14"/>
    <p:sldId id="473" r:id="rId15"/>
    <p:sldId id="474" r:id="rId16"/>
    <p:sldId id="475" r:id="rId17"/>
    <p:sldId id="460" r:id="rId18"/>
    <p:sldId id="476" r:id="rId19"/>
    <p:sldId id="461" r:id="rId20"/>
    <p:sldId id="458" r:id="rId21"/>
    <p:sldId id="477" r:id="rId22"/>
    <p:sldId id="453" r:id="rId23"/>
    <p:sldId id="454" r:id="rId24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chemeClr val="tx1"/>
    </p:penClr>
  </p:showPr>
  <p:clrMru>
    <a:srgbClr val="006600"/>
    <a:srgbClr val="990000"/>
    <a:srgbClr val="000000"/>
    <a:srgbClr val="00FF00"/>
    <a:srgbClr val="66FFFF"/>
    <a:srgbClr val="0000FF"/>
    <a:srgbClr val="00FFFF"/>
    <a:srgbClr val="FFFFFF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71" autoAdjust="0"/>
    <p:restoredTop sz="94660" autoAdjust="0"/>
  </p:normalViewPr>
  <p:slideViewPr>
    <p:cSldViewPr>
      <p:cViewPr>
        <p:scale>
          <a:sx n="75" d="100"/>
          <a:sy n="75" d="100"/>
        </p:scale>
        <p:origin x="-1248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12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85B52DDE-B9FF-46B7-90F7-B23B7297B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B956E-A79C-4D23-808D-13D23DF7EC82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5CC15-0B5E-4B4E-A355-1645872637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A1942-32CC-4310-9920-1580BC8E080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83B71-A2AE-4E2A-B975-EC24C56BE6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7317-E0CB-4B50-BDDD-0EB1FE49126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8A7E-C151-474D-892E-C7916CE18C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58BBA-C4AA-4744-A45D-670C2334A0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BDD11-40C4-4C67-B331-F261113B94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3C572-E4B1-4517-B89C-878DA77721CE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73682-604C-45FF-933A-A0901EA91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E5F6-A8D0-48DC-8BE1-176B61F3281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30123-A76C-4772-B97A-16C554ABD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F60C-F0AB-45BF-931C-7BA46984BACC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E5120-B25F-4EE1-AABF-35FAFA681A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A0E2E-E97C-4F74-9AA2-D0C346459EB4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236F1-A88C-4FB0-83A9-B3D80D759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EE0B-52EA-4452-B53C-CA3BB81AA736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B608-5B65-4E4F-9433-1924B83D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992B-7164-4D74-938E-D3A9913114BF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1C39A-658A-4F96-B3D6-96DDA3D5DB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1EC7A-C238-46B9-86A8-511AD7621919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AB866-D00D-4880-A17F-6B099150CE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4A223-D224-495B-A909-63ED09278874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FCA2-7541-4302-9C63-A3B8ABC2D1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20.jpe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slide" Target="slide15.xml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1.gif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http://bschool20.ucoz.ru/embl/embl.png" TargetMode="External"/><Relationship Id="rId10" Type="http://schemas.openxmlformats.org/officeDocument/2006/relationships/image" Target="../media/image27.wmf"/><Relationship Id="rId4" Type="http://schemas.openxmlformats.org/officeDocument/2006/relationships/image" Target="../media/image22.png"/><Relationship Id="rId9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Үй тапсырмасын тексеру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596" y="1357298"/>
            <a:ext cx="8229600" cy="5286412"/>
          </a:xfrm>
          <a:prstGeom prst="rect">
            <a:avLst/>
          </a:prstGeom>
        </p:spPr>
        <p:txBody>
          <a:bodyPr vert="horz" lIns="91440" tIns="45720" rIns="91440" bIns="45720" numCol="2" rtlCol="0" anchor="ctr">
            <a:noAutofit/>
          </a:bodyPr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k-KZ" sz="6000" b="0" dirty="0" smtClean="0">
                <a:ea typeface="+mj-ea"/>
                <a:cs typeface="Times New Roman" pitchFamily="18" charset="0"/>
              </a:rPr>
              <a:t>В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D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C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B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D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6000" b="0" dirty="0" smtClean="0">
              <a:ea typeface="+mj-ea"/>
              <a:cs typeface="Times New Roman" pitchFamily="18" charset="0"/>
            </a:endParaRP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A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A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A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C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6000" b="0" dirty="0" smtClean="0">
                <a:ea typeface="+mj-ea"/>
                <a:cs typeface="Times New Roman" pitchFamily="18" charset="0"/>
              </a:rPr>
              <a:t>D</a:t>
            </a:r>
            <a:endParaRPr lang="kk-KZ" sz="6000" b="0" dirty="0" smtClean="0">
              <a:ea typeface="+mj-ea"/>
              <a:cs typeface="Times New Roman" pitchFamily="18" charset="0"/>
            </a:endParaRP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938" name="Picture 2" descr="C:\Users\Кундыз\Pictures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131840" y="3068960"/>
            <a:ext cx="271901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8 </a:t>
            </a:r>
            <a:r>
              <a:rPr lang="ru-RU" sz="5400" dirty="0" err="1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сынып</a:t>
            </a:r>
            <a:endParaRPr lang="ru-RU" sz="5400" dirty="0">
              <a:ln w="17780" cmpd="sng">
                <a:solidFill>
                  <a:srgbClr val="00B0F0"/>
                </a:solidFill>
                <a:prstDash val="solid"/>
                <a:miter lim="800000"/>
              </a:ln>
              <a:solidFill>
                <a:srgbClr val="000099"/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95940" name="TextBox 6"/>
          <p:cNvSpPr txBox="1">
            <a:spLocks noChangeArrowheads="1"/>
          </p:cNvSpPr>
          <p:nvPr/>
        </p:nvSpPr>
        <p:spPr bwMode="auto">
          <a:xfrm>
            <a:off x="5003800" y="5373688"/>
            <a:ext cx="325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kk-KZ" sz="1800" dirty="0">
                <a:solidFill>
                  <a:srgbClr val="000099"/>
                </a:solidFill>
                <a:cs typeface="Times New Roman" pitchFamily="18" charset="0"/>
              </a:rPr>
              <a:t>Математика пәнінің мұғалімі</a:t>
            </a:r>
          </a:p>
          <a:p>
            <a:pPr algn="l"/>
            <a:r>
              <a:rPr lang="kk-KZ" sz="1800" dirty="0" smtClean="0">
                <a:solidFill>
                  <a:srgbClr val="000099"/>
                </a:solidFill>
                <a:cs typeface="Times New Roman" pitchFamily="18" charset="0"/>
              </a:rPr>
              <a:t>Келденбек Х.</a:t>
            </a:r>
            <a:endParaRPr lang="ru-RU" sz="1800" dirty="0">
              <a:solidFill>
                <a:srgbClr val="000099"/>
              </a:solidFill>
              <a:cs typeface="Times New Roman" pitchFamily="18" charset="0"/>
            </a:endParaRPr>
          </a:p>
        </p:txBody>
      </p:sp>
      <p:sp>
        <p:nvSpPr>
          <p:cNvPr id="295941" name="Rectangle 6"/>
          <p:cNvSpPr>
            <a:spLocks noChangeArrowheads="1"/>
          </p:cNvSpPr>
          <p:nvPr/>
        </p:nvSpPr>
        <p:spPr bwMode="auto">
          <a:xfrm>
            <a:off x="1042988" y="836613"/>
            <a:ext cx="76327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4000" dirty="0">
                <a:solidFill>
                  <a:srgbClr val="000099"/>
                </a:solidFill>
                <a:latin typeface="Arial" pitchFamily="34" charset="0"/>
              </a:rPr>
              <a:t>Квадрат үшмүшені көбейткіштерге </a:t>
            </a:r>
            <a:r>
              <a:rPr lang="kk-KZ" sz="4000" dirty="0" smtClean="0">
                <a:solidFill>
                  <a:srgbClr val="000099"/>
                </a:solidFill>
                <a:latin typeface="Arial" pitchFamily="34" charset="0"/>
              </a:rPr>
              <a:t>жіктеуге</a:t>
            </a:r>
            <a:endParaRPr lang="ru-RU" sz="40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3492500" y="188913"/>
            <a:ext cx="23034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3200" dirty="0" smtClean="0"/>
              <a:t>02.02.2017</a:t>
            </a:r>
            <a:endParaRPr lang="ru-RU" sz="3200" dirty="0"/>
          </a:p>
        </p:txBody>
      </p:sp>
    </p:spTree>
  </p:cSld>
  <p:clrMapOvr>
    <a:masterClrMapping/>
  </p:clrMapOvr>
  <p:transition spd="slow" advClick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28612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ах</a:t>
            </a:r>
            <a:r>
              <a:rPr lang="kk-KZ" baseline="30000" dirty="0" smtClean="0"/>
              <a:t>2</a:t>
            </a:r>
            <a:r>
              <a:rPr lang="kk-KZ" dirty="0" smtClean="0"/>
              <a:t>+</a:t>
            </a:r>
            <a:r>
              <a:rPr lang="en-US" dirty="0" smtClean="0"/>
              <a:t>b</a:t>
            </a:r>
            <a:r>
              <a:rPr lang="kk-KZ" dirty="0" smtClean="0"/>
              <a:t>х+с</a:t>
            </a:r>
            <a:r>
              <a:rPr lang="en-US" dirty="0" smtClean="0"/>
              <a:t>=0</a:t>
            </a:r>
            <a:r>
              <a:rPr lang="kk-KZ" dirty="0" smtClean="0"/>
              <a:t>,</a:t>
            </a:r>
            <a:r>
              <a:rPr lang="en-US" dirty="0" smtClean="0"/>
              <a:t> </a:t>
            </a:r>
            <a:r>
              <a:rPr lang="kk-KZ" dirty="0" smtClean="0"/>
              <a:t>м</a:t>
            </a:r>
            <a:r>
              <a:rPr lang="ru-RU" dirty="0" err="1" smtClean="0"/>
              <a:t>ұндағы</a:t>
            </a:r>
            <a:r>
              <a:rPr lang="ru-RU" dirty="0" smtClean="0"/>
              <a:t> </a:t>
            </a:r>
            <a:r>
              <a:rPr lang="en-US" dirty="0" smtClean="0"/>
              <a:t>a≠0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квадрат </a:t>
            </a:r>
            <a:r>
              <a:rPr lang="ru-RU" dirty="0" err="1" smtClean="0"/>
              <a:t>үшмүшенің түбірлері </a:t>
            </a:r>
            <a:r>
              <a:rPr lang="ru-RU" dirty="0" smtClean="0"/>
              <a:t>бар </a:t>
            </a:r>
            <a:r>
              <a:rPr lang="ru-RU" dirty="0" err="1" smtClean="0"/>
              <a:t>болса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көбейткіштерге жіктеледі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602" name="Picture 2"/>
          <p:cNvPicPr>
            <a:picLocks noChangeAspect="1" noChangeArrowheads="1"/>
          </p:cNvPicPr>
          <p:nvPr/>
        </p:nvPicPr>
        <p:blipFill>
          <a:blip r:embed="rId2"/>
          <a:srcRect l="3052" t="26263" r="8440" b="34343"/>
          <a:stretch>
            <a:fillRect/>
          </a:stretch>
        </p:blipFill>
        <p:spPr bwMode="auto">
          <a:xfrm>
            <a:off x="214282" y="2071678"/>
            <a:ext cx="857256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2436" name="Picture 4"/>
          <p:cNvPicPr>
            <a:picLocks noChangeAspect="1" noChangeArrowheads="1"/>
          </p:cNvPicPr>
          <p:nvPr/>
        </p:nvPicPr>
        <p:blipFill>
          <a:blip r:embed="rId3"/>
          <a:srcRect l="29099" t="41370" r="55447" b="54102"/>
          <a:stretch>
            <a:fillRect/>
          </a:stretch>
        </p:blipFill>
        <p:spPr bwMode="auto">
          <a:xfrm>
            <a:off x="428595" y="4572008"/>
            <a:ext cx="780635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9100" t="43945" r="26976" b="46289"/>
          <a:stretch>
            <a:fillRect/>
          </a:stretch>
        </p:blipFill>
        <p:spPr bwMode="auto">
          <a:xfrm>
            <a:off x="0" y="214290"/>
            <a:ext cx="9144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1142984"/>
            <a:ext cx="4929190" cy="2500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l"/>
            <a:r>
              <a:rPr lang="kk-KZ" sz="4000" dirty="0" smtClean="0"/>
              <a:t>х</a:t>
            </a:r>
            <a:r>
              <a:rPr lang="kk-KZ" sz="4000" baseline="30000" dirty="0" smtClean="0"/>
              <a:t>2</a:t>
            </a:r>
            <a:r>
              <a:rPr lang="kk-KZ" sz="4000" dirty="0" smtClean="0"/>
              <a:t>+4х-21</a:t>
            </a:r>
            <a:r>
              <a:rPr lang="en-US" sz="4000" dirty="0" smtClean="0"/>
              <a:t>=0	</a:t>
            </a:r>
            <a:endParaRPr lang="ru-RU" sz="4000" dirty="0" smtClean="0"/>
          </a:p>
          <a:p>
            <a:pPr algn="l"/>
            <a:r>
              <a:rPr lang="en-US" sz="4000" dirty="0" smtClean="0"/>
              <a:t>a=1</a:t>
            </a:r>
            <a:endParaRPr lang="ru-RU" sz="4000" dirty="0" smtClean="0"/>
          </a:p>
          <a:p>
            <a:pPr algn="l"/>
            <a:r>
              <a:rPr lang="en-US" sz="4000" dirty="0" smtClean="0"/>
              <a:t>x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=3, x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=-7</a:t>
            </a:r>
            <a:endParaRPr lang="ru-RU" sz="4000" dirty="0" smtClean="0"/>
          </a:p>
          <a:p>
            <a:pPr algn="l"/>
            <a:r>
              <a:rPr lang="kk-KZ" sz="4000" dirty="0" smtClean="0"/>
              <a:t>х</a:t>
            </a:r>
            <a:r>
              <a:rPr lang="kk-KZ" sz="4000" baseline="30000" dirty="0" smtClean="0"/>
              <a:t>2</a:t>
            </a:r>
            <a:r>
              <a:rPr lang="kk-KZ" sz="4000" dirty="0" smtClean="0"/>
              <a:t>+4х-21</a:t>
            </a:r>
            <a:r>
              <a:rPr lang="en-US" sz="4000" dirty="0" smtClean="0"/>
              <a:t>=(x-3)(x+7)</a:t>
            </a:r>
            <a:endParaRPr lang="ru-RU" sz="4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3714728"/>
            <a:ext cx="8643966" cy="3143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l"/>
            <a:r>
              <a:rPr lang="kk-KZ" sz="5100" dirty="0" smtClean="0">
                <a:solidFill>
                  <a:srgbClr val="C00000"/>
                </a:solidFill>
              </a:rPr>
              <a:t>3х</a:t>
            </a:r>
            <a:r>
              <a:rPr lang="kk-KZ" sz="5100" baseline="30000" dirty="0" smtClean="0">
                <a:solidFill>
                  <a:srgbClr val="C00000"/>
                </a:solidFill>
              </a:rPr>
              <a:t>2</a:t>
            </a:r>
            <a:r>
              <a:rPr lang="kk-KZ" sz="5100" dirty="0" smtClean="0">
                <a:solidFill>
                  <a:srgbClr val="C00000"/>
                </a:solidFill>
              </a:rPr>
              <a:t>+4х-7</a:t>
            </a:r>
            <a:r>
              <a:rPr lang="ru-RU" sz="5100" dirty="0" smtClean="0">
                <a:solidFill>
                  <a:srgbClr val="C00000"/>
                </a:solidFill>
              </a:rPr>
              <a:t>=0</a:t>
            </a:r>
          </a:p>
          <a:p>
            <a:pPr algn="l"/>
            <a:r>
              <a:rPr lang="en-US" sz="5100" dirty="0" smtClean="0">
                <a:solidFill>
                  <a:srgbClr val="C00000"/>
                </a:solidFill>
              </a:rPr>
              <a:t>a</a:t>
            </a:r>
            <a:r>
              <a:rPr lang="ru-RU" sz="5100" dirty="0" smtClean="0">
                <a:solidFill>
                  <a:srgbClr val="C00000"/>
                </a:solidFill>
              </a:rPr>
              <a:t>=3</a:t>
            </a:r>
          </a:p>
          <a:p>
            <a:pPr algn="l"/>
            <a:r>
              <a:rPr lang="en-US" sz="5100" dirty="0" smtClean="0">
                <a:solidFill>
                  <a:srgbClr val="C00000"/>
                </a:solidFill>
              </a:rPr>
              <a:t>D</a:t>
            </a:r>
            <a:r>
              <a:rPr lang="ru-RU" sz="5100" dirty="0" smtClean="0">
                <a:solidFill>
                  <a:srgbClr val="C00000"/>
                </a:solidFill>
              </a:rPr>
              <a:t>=16+4*3*7=100=10</a:t>
            </a:r>
            <a:r>
              <a:rPr lang="ru-RU" sz="5100" baseline="30000" dirty="0" smtClean="0">
                <a:solidFill>
                  <a:srgbClr val="C00000"/>
                </a:solidFill>
              </a:rPr>
              <a:t>2</a:t>
            </a:r>
            <a:endParaRPr lang="ru-RU" sz="5100" dirty="0" smtClean="0">
              <a:solidFill>
                <a:srgbClr val="C00000"/>
              </a:solidFill>
            </a:endParaRPr>
          </a:p>
          <a:p>
            <a:pPr algn="l"/>
            <a:r>
              <a:rPr lang="en-US" sz="5100" dirty="0" smtClean="0">
                <a:solidFill>
                  <a:srgbClr val="C00000"/>
                </a:solidFill>
              </a:rPr>
              <a:t>x</a:t>
            </a:r>
            <a:r>
              <a:rPr lang="ru-RU" sz="5100" baseline="-25000" dirty="0" smtClean="0">
                <a:solidFill>
                  <a:srgbClr val="C00000"/>
                </a:solidFill>
              </a:rPr>
              <a:t>1</a:t>
            </a:r>
            <a:r>
              <a:rPr lang="ru-RU" sz="5100" dirty="0" smtClean="0">
                <a:solidFill>
                  <a:srgbClr val="C00000"/>
                </a:solidFill>
              </a:rPr>
              <a:t>=1, </a:t>
            </a:r>
            <a:r>
              <a:rPr lang="en-US" sz="5100" dirty="0" smtClean="0">
                <a:solidFill>
                  <a:srgbClr val="C00000"/>
                </a:solidFill>
              </a:rPr>
              <a:t>x</a:t>
            </a:r>
            <a:r>
              <a:rPr lang="ru-RU" sz="5100" baseline="-25000" dirty="0" smtClean="0">
                <a:solidFill>
                  <a:srgbClr val="C00000"/>
                </a:solidFill>
              </a:rPr>
              <a:t>2</a:t>
            </a:r>
            <a:r>
              <a:rPr lang="ru-RU" sz="5100" dirty="0" smtClean="0">
                <a:solidFill>
                  <a:srgbClr val="C00000"/>
                </a:solidFill>
              </a:rPr>
              <a:t>=-7/3</a:t>
            </a:r>
          </a:p>
          <a:p>
            <a:pPr algn="l"/>
            <a:r>
              <a:rPr lang="ru-RU" sz="5100" dirty="0" smtClean="0">
                <a:solidFill>
                  <a:srgbClr val="C00000"/>
                </a:solidFill>
              </a:rPr>
              <a:t>3</a:t>
            </a:r>
            <a:r>
              <a:rPr lang="kk-KZ" sz="5100" dirty="0" smtClean="0">
                <a:solidFill>
                  <a:srgbClr val="C00000"/>
                </a:solidFill>
              </a:rPr>
              <a:t>х</a:t>
            </a:r>
            <a:r>
              <a:rPr lang="kk-KZ" sz="5100" baseline="30000" dirty="0" smtClean="0">
                <a:solidFill>
                  <a:srgbClr val="C00000"/>
                </a:solidFill>
              </a:rPr>
              <a:t>2</a:t>
            </a:r>
            <a:r>
              <a:rPr lang="kk-KZ" sz="5100" dirty="0" smtClean="0">
                <a:solidFill>
                  <a:srgbClr val="C00000"/>
                </a:solidFill>
              </a:rPr>
              <a:t>+4х-</a:t>
            </a:r>
            <a:r>
              <a:rPr lang="ru-RU" sz="5100" dirty="0" smtClean="0">
                <a:solidFill>
                  <a:srgbClr val="C00000"/>
                </a:solidFill>
              </a:rPr>
              <a:t>7=3(</a:t>
            </a:r>
            <a:r>
              <a:rPr lang="en-US" sz="5100" dirty="0" smtClean="0">
                <a:solidFill>
                  <a:srgbClr val="C00000"/>
                </a:solidFill>
              </a:rPr>
              <a:t>x</a:t>
            </a:r>
            <a:r>
              <a:rPr lang="ru-RU" sz="5100" dirty="0" smtClean="0">
                <a:solidFill>
                  <a:srgbClr val="C00000"/>
                </a:solidFill>
              </a:rPr>
              <a:t>-1)(</a:t>
            </a:r>
            <a:r>
              <a:rPr lang="en-US" sz="5100" dirty="0" smtClean="0">
                <a:solidFill>
                  <a:srgbClr val="C00000"/>
                </a:solidFill>
              </a:rPr>
              <a:t>x</a:t>
            </a:r>
            <a:r>
              <a:rPr lang="ru-RU" sz="5100" dirty="0" smtClean="0">
                <a:solidFill>
                  <a:srgbClr val="C00000"/>
                </a:solidFill>
              </a:rPr>
              <a:t>+ 7/3)=(</a:t>
            </a:r>
            <a:r>
              <a:rPr lang="en-US" sz="5100" dirty="0" smtClean="0">
                <a:solidFill>
                  <a:srgbClr val="C00000"/>
                </a:solidFill>
              </a:rPr>
              <a:t>x</a:t>
            </a:r>
            <a:r>
              <a:rPr lang="ru-RU" sz="5100" dirty="0" smtClean="0">
                <a:solidFill>
                  <a:srgbClr val="C00000"/>
                </a:solidFill>
              </a:rPr>
              <a:t>-</a:t>
            </a:r>
            <a:r>
              <a:rPr lang="en-US" sz="5100" dirty="0" smtClean="0">
                <a:solidFill>
                  <a:srgbClr val="C00000"/>
                </a:solidFill>
              </a:rPr>
              <a:t>1</a:t>
            </a:r>
            <a:r>
              <a:rPr lang="ru-RU" sz="5100" dirty="0" smtClean="0">
                <a:solidFill>
                  <a:srgbClr val="C00000"/>
                </a:solidFill>
              </a:rPr>
              <a:t>)(</a:t>
            </a:r>
            <a:r>
              <a:rPr lang="en-US" sz="5100" dirty="0" smtClean="0">
                <a:solidFill>
                  <a:srgbClr val="C00000"/>
                </a:solidFill>
              </a:rPr>
              <a:t>3x</a:t>
            </a:r>
            <a:r>
              <a:rPr lang="ru-RU" sz="5100" dirty="0" smtClean="0">
                <a:solidFill>
                  <a:srgbClr val="C00000"/>
                </a:solidFill>
              </a:rPr>
              <a:t>+7)</a:t>
            </a:r>
          </a:p>
          <a:p>
            <a:pPr algn="l"/>
            <a:endParaRPr lang="ru-RU" sz="40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857752" y="1428736"/>
            <a:ext cx="4286248" cy="2428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algn="l"/>
            <a:r>
              <a:rPr lang="kk-KZ" sz="5200" dirty="0" smtClean="0">
                <a:solidFill>
                  <a:srgbClr val="006600"/>
                </a:solidFill>
              </a:rPr>
              <a:t>3х</a:t>
            </a:r>
            <a:r>
              <a:rPr lang="kk-KZ" sz="5200" baseline="30000" dirty="0" smtClean="0">
                <a:solidFill>
                  <a:srgbClr val="006600"/>
                </a:solidFill>
              </a:rPr>
              <a:t>2</a:t>
            </a:r>
            <a:r>
              <a:rPr lang="kk-KZ" sz="5200" dirty="0" smtClean="0">
                <a:solidFill>
                  <a:srgbClr val="006600"/>
                </a:solidFill>
              </a:rPr>
              <a:t>+х</a:t>
            </a:r>
            <a:r>
              <a:rPr lang="en-US" sz="5200" dirty="0" smtClean="0">
                <a:solidFill>
                  <a:srgbClr val="006600"/>
                </a:solidFill>
              </a:rPr>
              <a:t>+4</a:t>
            </a:r>
            <a:r>
              <a:rPr lang="ru-RU" sz="5200" dirty="0" smtClean="0">
                <a:solidFill>
                  <a:srgbClr val="006600"/>
                </a:solidFill>
              </a:rPr>
              <a:t>=0</a:t>
            </a:r>
          </a:p>
          <a:p>
            <a:pPr algn="l"/>
            <a:r>
              <a:rPr lang="en-US" sz="5200" dirty="0" smtClean="0">
                <a:solidFill>
                  <a:srgbClr val="006600"/>
                </a:solidFill>
              </a:rPr>
              <a:t>a</a:t>
            </a:r>
            <a:r>
              <a:rPr lang="ru-RU" sz="5200" dirty="0" smtClean="0">
                <a:solidFill>
                  <a:srgbClr val="006600"/>
                </a:solidFill>
              </a:rPr>
              <a:t>=3</a:t>
            </a:r>
          </a:p>
          <a:p>
            <a:pPr algn="l"/>
            <a:r>
              <a:rPr lang="en-US" sz="5200" dirty="0" smtClean="0">
                <a:solidFill>
                  <a:srgbClr val="006600"/>
                </a:solidFill>
              </a:rPr>
              <a:t>D</a:t>
            </a:r>
            <a:r>
              <a:rPr lang="ru-RU" sz="5200" dirty="0" smtClean="0">
                <a:solidFill>
                  <a:srgbClr val="006600"/>
                </a:solidFill>
              </a:rPr>
              <a:t>=1</a:t>
            </a:r>
            <a:r>
              <a:rPr lang="en-US" sz="5200" dirty="0" smtClean="0">
                <a:solidFill>
                  <a:srgbClr val="006600"/>
                </a:solidFill>
              </a:rPr>
              <a:t>-</a:t>
            </a:r>
            <a:r>
              <a:rPr lang="ru-RU" sz="5200" dirty="0" smtClean="0">
                <a:solidFill>
                  <a:srgbClr val="006600"/>
                </a:solidFill>
              </a:rPr>
              <a:t>4*3*</a:t>
            </a:r>
            <a:r>
              <a:rPr lang="en-US" sz="5200" dirty="0" smtClean="0">
                <a:solidFill>
                  <a:srgbClr val="006600"/>
                </a:solidFill>
              </a:rPr>
              <a:t>4</a:t>
            </a:r>
            <a:r>
              <a:rPr lang="ru-RU" sz="5200" dirty="0" smtClean="0">
                <a:solidFill>
                  <a:srgbClr val="006600"/>
                </a:solidFill>
              </a:rPr>
              <a:t>=1</a:t>
            </a:r>
            <a:r>
              <a:rPr lang="en-US" sz="5200" dirty="0" smtClean="0">
                <a:solidFill>
                  <a:srgbClr val="006600"/>
                </a:solidFill>
              </a:rPr>
              <a:t>-48</a:t>
            </a:r>
            <a:r>
              <a:rPr lang="ru-RU" sz="5200" dirty="0" smtClean="0">
                <a:solidFill>
                  <a:srgbClr val="006600"/>
                </a:solidFill>
              </a:rPr>
              <a:t>=</a:t>
            </a:r>
            <a:r>
              <a:rPr lang="en-US" sz="5200" dirty="0" smtClean="0">
                <a:solidFill>
                  <a:srgbClr val="006600"/>
                </a:solidFill>
              </a:rPr>
              <a:t>-47</a:t>
            </a:r>
            <a:endParaRPr lang="ru-RU" sz="5200" dirty="0" smtClean="0">
              <a:solidFill>
                <a:srgbClr val="006600"/>
              </a:solidFill>
            </a:endParaRPr>
          </a:p>
          <a:p>
            <a:pPr algn="l"/>
            <a:r>
              <a:rPr lang="en-US" sz="5200" dirty="0" smtClean="0">
                <a:solidFill>
                  <a:srgbClr val="006600"/>
                </a:solidFill>
              </a:rPr>
              <a:t>D&lt;0</a:t>
            </a:r>
            <a:endParaRPr lang="ru-RU" sz="5200" dirty="0" smtClean="0">
              <a:solidFill>
                <a:srgbClr val="006600"/>
              </a:solidFill>
            </a:endParaRPr>
          </a:p>
          <a:p>
            <a:pPr algn="l"/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480"/>
          </a:xfrm>
        </p:spPr>
        <p:txBody>
          <a:bodyPr>
            <a:normAutofit fontScale="90000"/>
          </a:bodyPr>
          <a:lstStyle/>
          <a:p>
            <a:pPr algn="l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Мысалы: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63759" t="43945" r="26976" b="46289"/>
          <a:stretch>
            <a:fillRect/>
          </a:stretch>
        </p:blipFill>
        <p:spPr bwMode="auto">
          <a:xfrm>
            <a:off x="214282" y="0"/>
            <a:ext cx="3357586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674" name="Picture 2"/>
          <p:cNvPicPr>
            <a:picLocks noChangeAspect="1" noChangeArrowheads="1"/>
          </p:cNvPicPr>
          <p:nvPr/>
        </p:nvPicPr>
        <p:blipFill>
          <a:blip r:embed="rId3"/>
          <a:srcRect l="16471" t="31250" r="48389" b="27734"/>
          <a:stretch>
            <a:fillRect/>
          </a:stretch>
        </p:blipFill>
        <p:spPr bwMode="auto">
          <a:xfrm>
            <a:off x="1285852" y="1357298"/>
            <a:ext cx="7143800" cy="468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 rot="1491406">
            <a:off x="6948488" y="2060575"/>
            <a:ext cx="1871662" cy="2087563"/>
            <a:chOff x="113" y="1389"/>
            <a:chExt cx="1315" cy="1584"/>
          </a:xfrm>
        </p:grpSpPr>
        <p:pic>
          <p:nvPicPr>
            <p:cNvPr id="43" name="Picture 4" descr="шар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050754">
              <a:off x="113" y="1389"/>
              <a:ext cx="1315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 Box 5"/>
            <p:cNvSpPr txBox="1">
              <a:spLocks noChangeArrowheads="1"/>
            </p:cNvSpPr>
            <p:nvPr/>
          </p:nvSpPr>
          <p:spPr bwMode="auto">
            <a:xfrm>
              <a:off x="222" y="1932"/>
              <a:ext cx="99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А.-5;3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419475" y="4076700"/>
            <a:ext cx="1943100" cy="2370138"/>
            <a:chOff x="2336" y="2704"/>
            <a:chExt cx="1315" cy="1584"/>
          </a:xfrm>
        </p:grpSpPr>
        <p:pic>
          <p:nvPicPr>
            <p:cNvPr id="46" name="Picture 7" descr="шар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2704"/>
              <a:ext cx="1315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Text Box 8"/>
            <p:cNvSpPr txBox="1">
              <a:spLocks noChangeArrowheads="1"/>
            </p:cNvSpPr>
            <p:nvPr/>
          </p:nvSpPr>
          <p:spPr bwMode="auto">
            <a:xfrm>
              <a:off x="2339" y="3294"/>
              <a:ext cx="1266" cy="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Т.5; 7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835150" y="3573463"/>
            <a:ext cx="1925638" cy="2446337"/>
            <a:chOff x="1338" y="2205"/>
            <a:chExt cx="1225" cy="1724"/>
          </a:xfrm>
        </p:grpSpPr>
        <p:pic>
          <p:nvPicPr>
            <p:cNvPr id="49" name="Picture 10" descr="шар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340337">
              <a:off x="1338" y="2205"/>
              <a:ext cx="1225" cy="1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11"/>
            <p:cNvSpPr txBox="1">
              <a:spLocks noChangeArrowheads="1"/>
            </p:cNvSpPr>
            <p:nvPr/>
          </p:nvSpPr>
          <p:spPr bwMode="auto">
            <a:xfrm>
              <a:off x="1338" y="2655"/>
              <a:ext cx="1080" cy="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С.-6; -4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278016" y="4076700"/>
            <a:ext cx="1741487" cy="2303463"/>
            <a:chOff x="3396" y="2523"/>
            <a:chExt cx="1314" cy="1724"/>
          </a:xfrm>
        </p:grpSpPr>
        <p:pic>
          <p:nvPicPr>
            <p:cNvPr id="52" name="Picture 13" descr="шар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47023">
              <a:off x="3470" y="2523"/>
              <a:ext cx="1225" cy="1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 Box 14"/>
            <p:cNvSpPr txBox="1">
              <a:spLocks noChangeArrowheads="1"/>
            </p:cNvSpPr>
            <p:nvPr/>
          </p:nvSpPr>
          <p:spPr bwMode="auto">
            <a:xfrm>
              <a:off x="3396" y="3087"/>
              <a:ext cx="1314" cy="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А.-5;7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2555875" y="1844675"/>
            <a:ext cx="1849438" cy="2432050"/>
            <a:chOff x="1021" y="754"/>
            <a:chExt cx="1360" cy="1659"/>
          </a:xfrm>
        </p:grpSpPr>
        <p:pic>
          <p:nvPicPr>
            <p:cNvPr id="55" name="Picture 16" descr="шар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941000">
              <a:off x="1066" y="754"/>
              <a:ext cx="1315" cy="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1021" y="1249"/>
              <a:ext cx="1260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А.-5; -3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 rot="-1091218">
            <a:off x="611188" y="1844675"/>
            <a:ext cx="1944687" cy="2447925"/>
            <a:chOff x="3152" y="799"/>
            <a:chExt cx="1315" cy="1659"/>
          </a:xfrm>
        </p:grpSpPr>
        <p:pic>
          <p:nvPicPr>
            <p:cNvPr id="58" name="Picture 19" descr="шар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6237">
              <a:off x="3152" y="799"/>
              <a:ext cx="1315" cy="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20"/>
            <p:cNvSpPr txBox="1">
              <a:spLocks noChangeArrowheads="1"/>
            </p:cNvSpPr>
            <p:nvPr/>
          </p:nvSpPr>
          <p:spPr bwMode="auto">
            <a:xfrm>
              <a:off x="3337" y="1384"/>
              <a:ext cx="994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Қ.-2; 5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6588125" y="4437063"/>
            <a:ext cx="1727200" cy="2089150"/>
            <a:chOff x="4332" y="1298"/>
            <a:chExt cx="1248" cy="1546"/>
          </a:xfrm>
        </p:grpSpPr>
        <p:pic>
          <p:nvPicPr>
            <p:cNvPr id="61" name="Picture 22" descr="шар1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43120">
              <a:off x="4332" y="1298"/>
              <a:ext cx="1225" cy="1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23"/>
            <p:cNvSpPr txBox="1">
              <a:spLocks noChangeArrowheads="1"/>
            </p:cNvSpPr>
            <p:nvPr/>
          </p:nvSpPr>
          <p:spPr bwMode="auto">
            <a:xfrm>
              <a:off x="4410" y="1888"/>
              <a:ext cx="1170" cy="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Н.6;4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4643438" y="1628775"/>
            <a:ext cx="2089150" cy="2676525"/>
            <a:chOff x="2193" y="1120"/>
            <a:chExt cx="1363" cy="1902"/>
          </a:xfrm>
        </p:grpSpPr>
        <p:pic>
          <p:nvPicPr>
            <p:cNvPr id="64" name="Picture 25" descr="шар1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41479">
              <a:off x="2193" y="1120"/>
              <a:ext cx="1363" cy="1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 Box 26"/>
            <p:cNvSpPr txBox="1">
              <a:spLocks noChangeArrowheads="1"/>
            </p:cNvSpPr>
            <p:nvPr/>
          </p:nvSpPr>
          <p:spPr bwMode="auto">
            <a:xfrm>
              <a:off x="2249" y="1844"/>
              <a:ext cx="1216" cy="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4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З. </a:t>
              </a: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2; 5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0" y="3933825"/>
            <a:ext cx="2124075" cy="2519363"/>
            <a:chOff x="431" y="2750"/>
            <a:chExt cx="1225" cy="1546"/>
          </a:xfrm>
        </p:grpSpPr>
        <p:pic>
          <p:nvPicPr>
            <p:cNvPr id="67" name="Picture 28" descr="шар1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562626">
              <a:off x="431" y="2750"/>
              <a:ext cx="1225" cy="1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Text Box 29"/>
            <p:cNvSpPr txBox="1">
              <a:spLocks noChangeArrowheads="1"/>
            </p:cNvSpPr>
            <p:nvPr/>
          </p:nvSpPr>
          <p:spPr bwMode="auto">
            <a:xfrm>
              <a:off x="486" y="3294"/>
              <a:ext cx="988" cy="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kk-KZ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Қ.2; -5</a:t>
              </a:r>
              <a:endPara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69" name="Picture 30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661025"/>
            <a:ext cx="102711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0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3705245"/>
              </p:ext>
            </p:extLst>
          </p:nvPr>
        </p:nvGraphicFramePr>
        <p:xfrm>
          <a:off x="539750" y="765175"/>
          <a:ext cx="3592513" cy="1027113"/>
        </p:xfrm>
        <a:graphic>
          <a:graphicData uri="http://schemas.openxmlformats.org/presentationml/2006/ole">
            <p:oleObj spid="_x0000_s356354" name="Формула" r:id="rId8" imgW="1143000" imgH="482600" progId="Equation.3">
              <p:embed/>
            </p:oleObj>
          </a:graphicData>
        </a:graphic>
      </p:graphicFrame>
      <p:graphicFrame>
        <p:nvGraphicFramePr>
          <p:cNvPr id="71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57853218"/>
              </p:ext>
            </p:extLst>
          </p:nvPr>
        </p:nvGraphicFramePr>
        <p:xfrm>
          <a:off x="5292725" y="836613"/>
          <a:ext cx="3571875" cy="1027112"/>
        </p:xfrm>
        <a:graphic>
          <a:graphicData uri="http://schemas.openxmlformats.org/presentationml/2006/ole">
            <p:oleObj spid="_x0000_s356355" name="Формула" r:id="rId9" imgW="1218671" imgH="482391" progId="Equation.3">
              <p:embed/>
            </p:oleObj>
          </a:graphicData>
        </a:graphic>
      </p:graphicFrame>
      <p:sp>
        <p:nvSpPr>
          <p:cNvPr id="72" name="Rectangle 33"/>
          <p:cNvSpPr>
            <a:spLocks noChangeArrowheads="1"/>
          </p:cNvSpPr>
          <p:nvPr/>
        </p:nvSpPr>
        <p:spPr bwMode="auto">
          <a:xfrm>
            <a:off x="0" y="24923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3" name="Rectangle 34"/>
          <p:cNvSpPr>
            <a:spLocks noChangeArrowheads="1"/>
          </p:cNvSpPr>
          <p:nvPr/>
        </p:nvSpPr>
        <p:spPr bwMode="auto">
          <a:xfrm>
            <a:off x="0" y="3292475"/>
            <a:ext cx="4841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ru-RU" sz="1200">
                <a:latin typeface="Arial" pitchFamily="34" charset="0"/>
                <a:cs typeface="Times New Roman" pitchFamily="18" charset="0"/>
              </a:rPr>
              <a:t>       </a:t>
            </a:r>
            <a:endParaRPr lang="ru-RU" sz="1800">
              <a:latin typeface="Arial" pitchFamily="34" charset="0"/>
            </a:endParaRPr>
          </a:p>
        </p:txBody>
      </p:sp>
      <p:sp>
        <p:nvSpPr>
          <p:cNvPr id="74" name="AutoShape 35"/>
          <p:cNvSpPr>
            <a:spLocks noChangeArrowheads="1"/>
          </p:cNvSpPr>
          <p:nvPr/>
        </p:nvSpPr>
        <p:spPr bwMode="auto">
          <a:xfrm>
            <a:off x="214283" y="188913"/>
            <a:ext cx="8929718" cy="503237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1214414" y="214290"/>
            <a:ext cx="7217606" cy="414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800" b="1" i="1" dirty="0" smtClean="0">
                <a:latin typeface="Times New Roman" pitchFamily="18" charset="0"/>
              </a:rPr>
              <a:t>(дұрыс тапсаң шар әуеге қалықтайды!)</a:t>
            </a:r>
            <a:endParaRPr lang="ru-RU" sz="2800" b="1" i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6908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571612"/>
          </a:xfrm>
        </p:spPr>
        <p:txBody>
          <a:bodyPr>
            <a:normAutofit/>
          </a:bodyPr>
          <a:lstStyle/>
          <a:p>
            <a:r>
              <a:rPr lang="kk-KZ" b="1" dirty="0" smtClean="0"/>
              <a:t>Оқулықпен жұмыс</a:t>
            </a:r>
            <a:br>
              <a:rPr lang="kk-KZ" b="1" dirty="0" smtClean="0"/>
            </a:br>
            <a:r>
              <a:rPr lang="kk-KZ" b="1" dirty="0" smtClean="0"/>
              <a:t>№229</a:t>
            </a:r>
            <a:endParaRPr lang="ru-RU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00034" y="1428736"/>
            <a:ext cx="8229600" cy="3071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400" dirty="0" smtClean="0"/>
              <a:t>1)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-8</a:t>
            </a:r>
            <a:r>
              <a:rPr lang="kk-KZ" sz="4400" dirty="0" smtClean="0"/>
              <a:t>х</a:t>
            </a:r>
            <a:r>
              <a:rPr lang="ru-RU" sz="4400" dirty="0" smtClean="0"/>
              <a:t>+</a:t>
            </a:r>
            <a:r>
              <a:rPr lang="kk-KZ" sz="4400" dirty="0" smtClean="0"/>
              <a:t>7</a:t>
            </a:r>
            <a:r>
              <a:rPr lang="ru-RU" sz="4400" dirty="0" smtClean="0"/>
              <a:t>			2)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-11</a:t>
            </a:r>
            <a:r>
              <a:rPr lang="kk-KZ" sz="4400" dirty="0" smtClean="0"/>
              <a:t>х</a:t>
            </a:r>
            <a:r>
              <a:rPr lang="ru-RU" sz="4400" dirty="0" smtClean="0"/>
              <a:t>+30  </a:t>
            </a:r>
          </a:p>
          <a:p>
            <a:r>
              <a:rPr lang="en-US" sz="4400" dirty="0" smtClean="0"/>
              <a:t>3</a:t>
            </a:r>
            <a:r>
              <a:rPr lang="ru-RU" sz="4400" dirty="0" smtClean="0"/>
              <a:t>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-8</a:t>
            </a:r>
            <a:r>
              <a:rPr lang="kk-KZ" sz="4400" dirty="0" smtClean="0"/>
              <a:t>х</a:t>
            </a:r>
            <a:r>
              <a:rPr lang="ru-RU" sz="4400" dirty="0" smtClean="0"/>
              <a:t>+</a:t>
            </a:r>
            <a:r>
              <a:rPr lang="en-US" sz="4400" dirty="0" smtClean="0"/>
              <a:t>15</a:t>
            </a:r>
            <a:r>
              <a:rPr lang="ru-RU" sz="4400" dirty="0" smtClean="0"/>
              <a:t>		      4)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</a:t>
            </a:r>
            <a:r>
              <a:rPr lang="en-US" sz="4400" dirty="0" smtClean="0"/>
              <a:t>21</a:t>
            </a:r>
            <a:r>
              <a:rPr lang="kk-KZ" sz="4400" dirty="0" smtClean="0"/>
              <a:t>х</a:t>
            </a:r>
            <a:r>
              <a:rPr lang="ru-RU" sz="4400" dirty="0" smtClean="0"/>
              <a:t>+</a:t>
            </a:r>
            <a:r>
              <a:rPr lang="en-US" sz="4400" dirty="0" smtClean="0"/>
              <a:t>110</a:t>
            </a:r>
            <a:endParaRPr lang="ru-RU" sz="4400" dirty="0" smtClean="0"/>
          </a:p>
          <a:p>
            <a:r>
              <a:rPr lang="ru-RU" sz="4400" dirty="0" smtClean="0"/>
              <a:t>5)</a:t>
            </a:r>
            <a:r>
              <a:rPr lang="en-US" sz="4400" dirty="0" smtClean="0"/>
              <a:t>-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</a:t>
            </a:r>
            <a:r>
              <a:rPr lang="en-US" sz="4400" dirty="0" smtClean="0"/>
              <a:t>2</a:t>
            </a:r>
            <a:r>
              <a:rPr lang="kk-KZ" sz="4400" dirty="0" smtClean="0"/>
              <a:t>х</a:t>
            </a:r>
            <a:r>
              <a:rPr lang="ru-RU" sz="4400" dirty="0" smtClean="0"/>
              <a:t>+</a:t>
            </a:r>
            <a:r>
              <a:rPr lang="en-US" sz="4400" dirty="0" smtClean="0"/>
              <a:t>15	</a:t>
            </a:r>
            <a:r>
              <a:rPr lang="ru-RU" sz="4400" dirty="0" smtClean="0"/>
              <a:t>	6) </a:t>
            </a:r>
            <a:r>
              <a:rPr lang="en-US" sz="4400" dirty="0" smtClean="0"/>
              <a:t>-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</a:t>
            </a:r>
            <a:r>
              <a:rPr lang="en-US" sz="4400" dirty="0" smtClean="0"/>
              <a:t>4</a:t>
            </a:r>
            <a:r>
              <a:rPr lang="kk-KZ" sz="4400" dirty="0" smtClean="0"/>
              <a:t>х</a:t>
            </a:r>
            <a:r>
              <a:rPr lang="ru-RU" sz="4400" dirty="0" smtClean="0"/>
              <a:t>+</a:t>
            </a:r>
            <a:r>
              <a:rPr lang="en-US" sz="4400" dirty="0" smtClean="0"/>
              <a:t>45</a:t>
            </a:r>
            <a:endParaRPr lang="ru-RU" sz="44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3643314"/>
            <a:ext cx="8001056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643438" y="3571876"/>
            <a:ext cx="428628" cy="35719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3643314"/>
            <a:ext cx="4214842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643438" y="3571876"/>
            <a:ext cx="428628" cy="35719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857232"/>
            <a:ext cx="214314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3643314"/>
            <a:ext cx="4214842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643438" y="3571876"/>
            <a:ext cx="428628" cy="35719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2930958">
            <a:off x="6030525" y="568729"/>
            <a:ext cx="205940" cy="3812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3643314"/>
            <a:ext cx="4214842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643438" y="3571876"/>
            <a:ext cx="428628" cy="35719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9444001">
            <a:off x="3471779" y="524116"/>
            <a:ext cx="287632" cy="3637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071670" y="1428736"/>
            <a:ext cx="5000660" cy="38576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071670" y="1428736"/>
            <a:ext cx="5000660" cy="385765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1142984"/>
            <a:ext cx="5000660" cy="442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рапеция 3"/>
          <p:cNvSpPr/>
          <p:nvPr/>
        </p:nvSpPr>
        <p:spPr>
          <a:xfrm>
            <a:off x="1643042" y="1285860"/>
            <a:ext cx="5929354" cy="364333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5"/>
          <p:cNvSpPr>
            <a:spLocks noChangeArrowheads="1"/>
          </p:cNvSpPr>
          <p:nvPr/>
        </p:nvSpPr>
        <p:spPr bwMode="auto">
          <a:xfrm>
            <a:off x="285720" y="188913"/>
            <a:ext cx="8501121" cy="596881"/>
          </a:xfrm>
          <a:prstGeom prst="ellipseRibbon2">
            <a:avLst>
              <a:gd name="adj1" fmla="val 25000"/>
              <a:gd name="adj2" fmla="val 50000"/>
              <a:gd name="adj3" fmla="val 12500"/>
            </a:avLst>
          </a:prstGeom>
          <a:gradFill rotWithShape="1">
            <a:gsLst>
              <a:gs pos="0">
                <a:srgbClr val="FFFF99"/>
              </a:gs>
              <a:gs pos="100000">
                <a:srgbClr val="CC00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66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200" b="1" i="1" dirty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решение 3"/>
          <p:cNvSpPr/>
          <p:nvPr/>
        </p:nvSpPr>
        <p:spPr>
          <a:xfrm>
            <a:off x="1857356" y="857232"/>
            <a:ext cx="5857916" cy="564360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571612"/>
          </a:xfrm>
        </p:spPr>
        <p:txBody>
          <a:bodyPr>
            <a:normAutofit/>
          </a:bodyPr>
          <a:lstStyle/>
          <a:p>
            <a:r>
              <a:rPr lang="kk-KZ" b="1" dirty="0" smtClean="0"/>
              <a:t>Оқулықпен жұмыс</a:t>
            </a:r>
            <a:br>
              <a:rPr lang="kk-KZ" b="1" dirty="0" smtClean="0"/>
            </a:br>
            <a:r>
              <a:rPr lang="kk-KZ" b="1" dirty="0" smtClean="0"/>
              <a:t>№231</a:t>
            </a:r>
            <a:endParaRPr lang="ru-RU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00034" y="1428736"/>
            <a:ext cx="8229600" cy="3071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400" dirty="0" smtClean="0"/>
              <a:t>1)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-16</a:t>
            </a:r>
            <a:r>
              <a:rPr lang="kk-KZ" sz="4400" dirty="0" smtClean="0"/>
              <a:t>х</a:t>
            </a:r>
            <a:r>
              <a:rPr lang="ru-RU" sz="4400" dirty="0" smtClean="0"/>
              <a:t>+</a:t>
            </a:r>
            <a:r>
              <a:rPr lang="kk-KZ" sz="4400" dirty="0" smtClean="0"/>
              <a:t>60</a:t>
            </a:r>
            <a:r>
              <a:rPr lang="ru-RU" sz="4400" dirty="0" smtClean="0"/>
              <a:t>	        2)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+20</a:t>
            </a:r>
            <a:r>
              <a:rPr lang="kk-KZ" sz="4400" dirty="0" smtClean="0"/>
              <a:t>х</a:t>
            </a:r>
            <a:r>
              <a:rPr lang="ru-RU" sz="4400" dirty="0" smtClean="0"/>
              <a:t>-96  </a:t>
            </a:r>
            <a:r>
              <a:rPr lang="en-US" sz="4400" dirty="0" smtClean="0"/>
              <a:t>3</a:t>
            </a:r>
            <a:r>
              <a:rPr lang="ru-RU" sz="4400" dirty="0" smtClean="0"/>
              <a:t>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-4</a:t>
            </a:r>
            <a:r>
              <a:rPr lang="kk-KZ" sz="4400" dirty="0" smtClean="0"/>
              <a:t>х</a:t>
            </a:r>
            <a:r>
              <a:rPr lang="ru-RU" sz="4400" dirty="0" smtClean="0"/>
              <a:t>-77		      4)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-</a:t>
            </a:r>
            <a:r>
              <a:rPr lang="kk-KZ" sz="4400" dirty="0" smtClean="0"/>
              <a:t>4х</a:t>
            </a:r>
            <a:r>
              <a:rPr lang="ru-RU" sz="4400" dirty="0" smtClean="0"/>
              <a:t>-96</a:t>
            </a:r>
          </a:p>
          <a:p>
            <a:r>
              <a:rPr lang="ru-RU" sz="4400" dirty="0" smtClean="0"/>
              <a:t>5)</a:t>
            </a:r>
            <a:r>
              <a:rPr lang="kk-KZ" sz="4400" dirty="0" smtClean="0"/>
              <a:t> 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+</a:t>
            </a:r>
            <a:r>
              <a:rPr lang="kk-KZ" sz="4400" dirty="0" smtClean="0"/>
              <a:t>5х</a:t>
            </a:r>
            <a:r>
              <a:rPr lang="ru-RU" sz="4400" dirty="0" smtClean="0"/>
              <a:t>-14</a:t>
            </a:r>
            <a:r>
              <a:rPr lang="en-US" sz="4400" dirty="0" smtClean="0"/>
              <a:t>	</a:t>
            </a:r>
            <a:r>
              <a:rPr lang="ru-RU" sz="4400" dirty="0" smtClean="0"/>
              <a:t>	     6) </a:t>
            </a:r>
            <a:r>
              <a:rPr lang="kk-KZ" sz="4400" dirty="0" smtClean="0"/>
              <a:t>х</a:t>
            </a:r>
            <a:r>
              <a:rPr lang="kk-KZ" sz="4400" baseline="30000" dirty="0" smtClean="0"/>
              <a:t>2</a:t>
            </a:r>
            <a:r>
              <a:rPr lang="ru-RU" sz="4400" dirty="0" smtClean="0"/>
              <a:t>+</a:t>
            </a:r>
            <a:r>
              <a:rPr lang="kk-KZ" sz="4400" dirty="0" smtClean="0"/>
              <a:t>10х</a:t>
            </a:r>
            <a:r>
              <a:rPr lang="ru-RU" sz="4400" dirty="0" smtClean="0"/>
              <a:t>-24</a:t>
            </a:r>
            <a:endParaRPr lang="ru-RU" sz="44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4" y="1"/>
          <a:ext cx="9144003" cy="2034519"/>
        </p:xfrm>
        <a:graphic>
          <a:graphicData uri="http://schemas.openxmlformats.org/drawingml/2006/table">
            <a:tbl>
              <a:tblPr/>
              <a:tblGrid>
                <a:gridCol w="3214682"/>
                <a:gridCol w="571504"/>
                <a:gridCol w="500066"/>
                <a:gridCol w="571504"/>
                <a:gridCol w="928694"/>
                <a:gridCol w="1000132"/>
                <a:gridCol w="2357421"/>
              </a:tblGrid>
              <a:tr h="5714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Квадрат үшмүше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а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в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а(х-х</a:t>
                      </a:r>
                      <a:r>
                        <a:rPr lang="kk-KZ" sz="3200" baseline="-25000" dirty="0" smtClean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  <a:sym typeface="Symbol"/>
                        </a:rPr>
                        <a:t>)(х-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  <a:sym typeface="Symbol"/>
                        </a:rPr>
                        <a:t>)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7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 2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 –х – 6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81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 2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  + 6х + 5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81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 2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 – 6х + 8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2214554"/>
          <a:ext cx="9144003" cy="2034519"/>
        </p:xfrm>
        <a:graphic>
          <a:graphicData uri="http://schemas.openxmlformats.org/drawingml/2006/table">
            <a:tbl>
              <a:tblPr/>
              <a:tblGrid>
                <a:gridCol w="3214682"/>
                <a:gridCol w="571504"/>
                <a:gridCol w="500066"/>
                <a:gridCol w="571504"/>
                <a:gridCol w="928694"/>
                <a:gridCol w="1000132"/>
                <a:gridCol w="2357421"/>
              </a:tblGrid>
              <a:tr h="5714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Квадрат үшмүше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а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в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а(х-х</a:t>
                      </a:r>
                      <a:r>
                        <a:rPr lang="kk-KZ" sz="3200" baseline="-25000" dirty="0" smtClean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  <a:sym typeface="Symbol"/>
                        </a:rPr>
                        <a:t>)(х-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  <a:sym typeface="Symbol"/>
                        </a:rPr>
                        <a:t>)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7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baseline="30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–6х +8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81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baseline="30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+ 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х -3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81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baseline="30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– 6х + 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5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4572008"/>
          <a:ext cx="9144003" cy="2034519"/>
        </p:xfrm>
        <a:graphic>
          <a:graphicData uri="http://schemas.openxmlformats.org/drawingml/2006/table">
            <a:tbl>
              <a:tblPr/>
              <a:tblGrid>
                <a:gridCol w="3214682"/>
                <a:gridCol w="571504"/>
                <a:gridCol w="500066"/>
                <a:gridCol w="571504"/>
                <a:gridCol w="928694"/>
                <a:gridCol w="1000132"/>
                <a:gridCol w="2357421"/>
              </a:tblGrid>
              <a:tr h="5714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Квадрат үшмүше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а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в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 dirty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ru-RU" sz="2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а(х-х</a:t>
                      </a:r>
                      <a:r>
                        <a:rPr lang="kk-KZ" sz="3200" baseline="-25000" dirty="0" smtClean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  <a:sym typeface="Symbol"/>
                        </a:rPr>
                        <a:t>)(х-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-25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  <a:sym typeface="Symbol"/>
                        </a:rPr>
                        <a:t>)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2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baseline="30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–5х 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+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6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1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baseline="30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-7х 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+ 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12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1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х</a:t>
                      </a:r>
                      <a:r>
                        <a:rPr lang="kk-KZ" sz="3200" baseline="30000" dirty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baseline="30000" dirty="0" smtClean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kk-KZ" sz="3200" dirty="0">
                          <a:latin typeface="Times New Roman"/>
                          <a:ea typeface="SimSun"/>
                          <a:cs typeface="Times New Roman"/>
                        </a:rPr>
                        <a:t>– </a:t>
                      </a:r>
                      <a:r>
                        <a:rPr lang="kk-KZ" sz="3200" dirty="0" smtClean="0">
                          <a:latin typeface="Times New Roman"/>
                          <a:ea typeface="SimSun"/>
                          <a:cs typeface="Times New Roman"/>
                        </a:rPr>
                        <a:t>х -30 </a:t>
                      </a:r>
                      <a:endParaRPr lang="ru-RU" sz="2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32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571612"/>
          </a:xfrm>
        </p:spPr>
        <p:txBody>
          <a:bodyPr>
            <a:normAutofit/>
          </a:bodyPr>
          <a:lstStyle/>
          <a:p>
            <a:r>
              <a:rPr lang="kk-KZ" b="1" dirty="0" smtClean="0"/>
              <a:t>Оқулықпен жұмыс</a:t>
            </a:r>
            <a:br>
              <a:rPr lang="kk-KZ" b="1" dirty="0" smtClean="0"/>
            </a:br>
            <a:r>
              <a:rPr lang="kk-KZ" b="1" dirty="0" smtClean="0"/>
              <a:t>№233</a:t>
            </a:r>
            <a:endParaRPr lang="ru-RU" b="1" dirty="0"/>
          </a:p>
        </p:txBody>
      </p:sp>
      <p:pic>
        <p:nvPicPr>
          <p:cNvPr id="413698" name="Picture 2"/>
          <p:cNvPicPr>
            <a:picLocks noChangeAspect="1" noChangeArrowheads="1"/>
          </p:cNvPicPr>
          <p:nvPr/>
        </p:nvPicPr>
        <p:blipFill>
          <a:blip r:embed="rId2"/>
          <a:srcRect l="15923" t="45898" r="26976" b="34570"/>
          <a:stretch>
            <a:fillRect/>
          </a:stretch>
        </p:blipFill>
        <p:spPr bwMode="auto">
          <a:xfrm>
            <a:off x="0" y="1428736"/>
            <a:ext cx="891542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857488" y="500042"/>
            <a:ext cx="5786478" cy="5143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002529" y="704151"/>
            <a:ext cx="5435782" cy="47761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072066" y="2143116"/>
            <a:ext cx="1500198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6000" dirty="0" smtClean="0"/>
              <a:t>х</a:t>
            </a:r>
            <a:r>
              <a:rPr lang="kk-KZ" sz="6000" baseline="30000" dirty="0" smtClean="0"/>
              <a:t>2</a:t>
            </a:r>
            <a:endParaRPr lang="ru-RU" sz="6000" dirty="0"/>
          </a:p>
        </p:txBody>
      </p:sp>
      <p:sp>
        <p:nvSpPr>
          <p:cNvPr id="8" name="Овал 7"/>
          <p:cNvSpPr/>
          <p:nvPr/>
        </p:nvSpPr>
        <p:spPr>
          <a:xfrm>
            <a:off x="6929454" y="1785926"/>
            <a:ext cx="928694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3х</a:t>
            </a:r>
            <a:endParaRPr lang="ru-RU" sz="3600" dirty="0"/>
          </a:p>
        </p:txBody>
      </p:sp>
      <p:sp>
        <p:nvSpPr>
          <p:cNvPr id="9" name="Овал 8"/>
          <p:cNvSpPr/>
          <p:nvPr/>
        </p:nvSpPr>
        <p:spPr>
          <a:xfrm>
            <a:off x="7000892" y="3214686"/>
            <a:ext cx="1000132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200" dirty="0" smtClean="0"/>
              <a:t>-8х</a:t>
            </a:r>
            <a:endParaRPr lang="ru-RU" sz="3200" dirty="0"/>
          </a:p>
        </p:txBody>
      </p:sp>
      <p:sp>
        <p:nvSpPr>
          <p:cNvPr id="10" name="Овал 9"/>
          <p:cNvSpPr/>
          <p:nvPr/>
        </p:nvSpPr>
        <p:spPr>
          <a:xfrm>
            <a:off x="5643570" y="3857628"/>
            <a:ext cx="928694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dirty="0" smtClean="0"/>
              <a:t>20х</a:t>
            </a:r>
            <a:endParaRPr lang="ru-RU" sz="2400" dirty="0"/>
          </a:p>
        </p:txBody>
      </p:sp>
      <p:sp>
        <p:nvSpPr>
          <p:cNvPr id="11" name="Овал 10"/>
          <p:cNvSpPr/>
          <p:nvPr/>
        </p:nvSpPr>
        <p:spPr>
          <a:xfrm>
            <a:off x="4286248" y="3643314"/>
            <a:ext cx="928694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4400" dirty="0" smtClean="0"/>
              <a:t>х</a:t>
            </a:r>
            <a:endParaRPr lang="ru-RU" sz="4400" dirty="0"/>
          </a:p>
        </p:txBody>
      </p:sp>
      <p:sp>
        <p:nvSpPr>
          <p:cNvPr id="12" name="Овал 11"/>
          <p:cNvSpPr/>
          <p:nvPr/>
        </p:nvSpPr>
        <p:spPr>
          <a:xfrm>
            <a:off x="5786446" y="1000108"/>
            <a:ext cx="1000132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200" dirty="0" smtClean="0"/>
              <a:t>-8х</a:t>
            </a:r>
            <a:endParaRPr lang="ru-RU" sz="3200" dirty="0"/>
          </a:p>
        </p:txBody>
      </p:sp>
      <p:sp>
        <p:nvSpPr>
          <p:cNvPr id="13" name="Овал 12"/>
          <p:cNvSpPr/>
          <p:nvPr/>
        </p:nvSpPr>
        <p:spPr>
          <a:xfrm>
            <a:off x="4357686" y="1142984"/>
            <a:ext cx="1071570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200" dirty="0" smtClean="0"/>
              <a:t>-5х</a:t>
            </a:r>
            <a:endParaRPr lang="ru-RU" sz="3200" dirty="0"/>
          </a:p>
        </p:txBody>
      </p:sp>
      <p:sp>
        <p:nvSpPr>
          <p:cNvPr id="14" name="Овал 13"/>
          <p:cNvSpPr/>
          <p:nvPr/>
        </p:nvSpPr>
        <p:spPr>
          <a:xfrm>
            <a:off x="3500430" y="2428868"/>
            <a:ext cx="1143008" cy="1009656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-3х</a:t>
            </a:r>
            <a:endParaRPr lang="ru-RU" sz="3600" dirty="0"/>
          </a:p>
        </p:txBody>
      </p:sp>
      <p:sp>
        <p:nvSpPr>
          <p:cNvPr id="15" name="Овал 14"/>
          <p:cNvSpPr/>
          <p:nvPr/>
        </p:nvSpPr>
        <p:spPr>
          <a:xfrm>
            <a:off x="6500826" y="142852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dirty="0" smtClean="0"/>
              <a:t>12</a:t>
            </a:r>
            <a:endParaRPr lang="ru-RU" sz="2400" dirty="0"/>
          </a:p>
        </p:txBody>
      </p:sp>
      <p:sp>
        <p:nvSpPr>
          <p:cNvPr id="16" name="Овал 15"/>
          <p:cNvSpPr/>
          <p:nvPr/>
        </p:nvSpPr>
        <p:spPr>
          <a:xfrm>
            <a:off x="3857620" y="214290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6</a:t>
            </a:r>
            <a:endParaRPr lang="ru-RU" sz="3600" dirty="0"/>
          </a:p>
        </p:txBody>
      </p:sp>
      <p:sp>
        <p:nvSpPr>
          <p:cNvPr id="17" name="Овал 16"/>
          <p:cNvSpPr/>
          <p:nvPr/>
        </p:nvSpPr>
        <p:spPr>
          <a:xfrm>
            <a:off x="2285984" y="2571744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2</a:t>
            </a:r>
            <a:endParaRPr lang="ru-RU" sz="3600" dirty="0"/>
          </a:p>
        </p:txBody>
      </p:sp>
      <p:sp>
        <p:nvSpPr>
          <p:cNvPr id="18" name="Овал 17"/>
          <p:cNvSpPr/>
          <p:nvPr/>
        </p:nvSpPr>
        <p:spPr>
          <a:xfrm>
            <a:off x="3571868" y="4929198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5</a:t>
            </a:r>
            <a:endParaRPr lang="ru-RU" sz="3600" dirty="0"/>
          </a:p>
        </p:txBody>
      </p:sp>
      <p:sp>
        <p:nvSpPr>
          <p:cNvPr id="19" name="Овал 18"/>
          <p:cNvSpPr/>
          <p:nvPr/>
        </p:nvSpPr>
        <p:spPr>
          <a:xfrm>
            <a:off x="8072462" y="1357298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5</a:t>
            </a:r>
            <a:endParaRPr lang="ru-RU" sz="3600" dirty="0"/>
          </a:p>
        </p:txBody>
      </p:sp>
      <p:sp>
        <p:nvSpPr>
          <p:cNvPr id="20" name="Овал 19"/>
          <p:cNvSpPr/>
          <p:nvPr/>
        </p:nvSpPr>
        <p:spPr>
          <a:xfrm>
            <a:off x="6215074" y="5357826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600" dirty="0" smtClean="0"/>
              <a:t>5</a:t>
            </a:r>
            <a:endParaRPr lang="ru-RU" sz="3600" dirty="0"/>
          </a:p>
        </p:txBody>
      </p:sp>
      <p:sp>
        <p:nvSpPr>
          <p:cNvPr id="21" name="Овал 20"/>
          <p:cNvSpPr/>
          <p:nvPr/>
        </p:nvSpPr>
        <p:spPr>
          <a:xfrm>
            <a:off x="8143900" y="3857628"/>
            <a:ext cx="714380" cy="7953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dirty="0" smtClean="0"/>
              <a:t>15</a:t>
            </a:r>
            <a:endParaRPr lang="ru-RU" sz="2400" dirty="0"/>
          </a:p>
        </p:txBody>
      </p:sp>
      <p:sp>
        <p:nvSpPr>
          <p:cNvPr id="399361" name="Rectangle 1"/>
          <p:cNvSpPr>
            <a:spLocks noChangeArrowheads="1"/>
          </p:cNvSpPr>
          <p:nvPr/>
        </p:nvSpPr>
        <p:spPr bwMode="auto">
          <a:xfrm>
            <a:off x="0" y="1571612"/>
            <a:ext cx="250029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(x-2)(x-3)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(x-6)(x-2)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(x-5)(x-3)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(x-1)(x-2)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2357422" y="1785926"/>
            <a:ext cx="2071702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214546" y="1571612"/>
            <a:ext cx="4000528" cy="10715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285984" y="3357562"/>
            <a:ext cx="4929222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285984" y="3071810"/>
            <a:ext cx="1643074" cy="9286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0" y="0"/>
            <a:ext cx="3786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>
                <a:solidFill>
                  <a:srgbClr val="C00000"/>
                </a:solidFill>
              </a:rPr>
              <a:t>Сәйкесін тап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Карла\Desktop\Виет\906603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84" name="Object 2"/>
          <p:cNvGraphicFramePr>
            <a:graphicFrameLocks noChangeAspect="1"/>
          </p:cNvGraphicFramePr>
          <p:nvPr/>
        </p:nvGraphicFramePr>
        <p:xfrm>
          <a:off x="2771775" y="849313"/>
          <a:ext cx="1655763" cy="563562"/>
        </p:xfrm>
        <a:graphic>
          <a:graphicData uri="http://schemas.openxmlformats.org/presentationml/2006/ole">
            <p:oleObj spid="_x0000_s358402" name="Формула" r:id="rId4" imgW="634449" imgH="215713" progId="Equation.3">
              <p:embed/>
            </p:oleObj>
          </a:graphicData>
        </a:graphic>
      </p:graphicFrame>
      <p:graphicFrame>
        <p:nvGraphicFramePr>
          <p:cNvPr id="20485" name="Object 3"/>
          <p:cNvGraphicFramePr>
            <a:graphicFrameLocks noChangeAspect="1"/>
          </p:cNvGraphicFramePr>
          <p:nvPr/>
        </p:nvGraphicFramePr>
        <p:xfrm>
          <a:off x="642938" y="2571750"/>
          <a:ext cx="1973262" cy="423863"/>
        </p:xfrm>
        <a:graphic>
          <a:graphicData uri="http://schemas.openxmlformats.org/presentationml/2006/ole">
            <p:oleObj spid="_x0000_s358403" name="Формула" r:id="rId5" imgW="1002865" imgH="215806" progId="Equation.3">
              <p:embed/>
            </p:oleObj>
          </a:graphicData>
        </a:graphic>
      </p:graphicFrame>
      <p:graphicFrame>
        <p:nvGraphicFramePr>
          <p:cNvPr id="240722" name="Group 82"/>
          <p:cNvGraphicFramePr>
            <a:graphicFrameLocks noGrp="1"/>
          </p:cNvGraphicFramePr>
          <p:nvPr/>
        </p:nvGraphicFramePr>
        <p:xfrm>
          <a:off x="428625" y="1785938"/>
          <a:ext cx="8215314" cy="3331061"/>
        </p:xfrm>
        <a:graphic>
          <a:graphicData uri="http://schemas.openxmlformats.org/drawingml/2006/table">
            <a:tbl>
              <a:tblPr/>
              <a:tblGrid>
                <a:gridCol w="2501592"/>
                <a:gridCol w="1998971"/>
                <a:gridCol w="2071688"/>
                <a:gridCol w="1643063"/>
              </a:tblGrid>
              <a:tr h="740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Түбірлері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Қосындысы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Көбейтіндісі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Теңдеу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23" name="Object 4"/>
          <p:cNvGraphicFramePr>
            <a:graphicFrameLocks noChangeAspect="1"/>
          </p:cNvGraphicFramePr>
          <p:nvPr/>
        </p:nvGraphicFramePr>
        <p:xfrm>
          <a:off x="642938" y="3143250"/>
          <a:ext cx="1873250" cy="415925"/>
        </p:xfrm>
        <a:graphic>
          <a:graphicData uri="http://schemas.openxmlformats.org/presentationml/2006/ole">
            <p:oleObj spid="_x0000_s358404" name="Формула" r:id="rId6" imgW="888614" imgH="215806" progId="Equation.3">
              <p:embed/>
            </p:oleObj>
          </a:graphicData>
        </a:graphic>
      </p:graphicFrame>
      <p:graphicFrame>
        <p:nvGraphicFramePr>
          <p:cNvPr id="20524" name="Object 5"/>
          <p:cNvGraphicFramePr>
            <a:graphicFrameLocks noChangeAspect="1"/>
          </p:cNvGraphicFramePr>
          <p:nvPr/>
        </p:nvGraphicFramePr>
        <p:xfrm>
          <a:off x="571500" y="3643313"/>
          <a:ext cx="2220913" cy="415925"/>
        </p:xfrm>
        <a:graphic>
          <a:graphicData uri="http://schemas.openxmlformats.org/presentationml/2006/ole">
            <p:oleObj spid="_x0000_s358405" name="Формула" r:id="rId7" imgW="1053643" imgH="215806" progId="Equation.3">
              <p:embed/>
            </p:oleObj>
          </a:graphicData>
        </a:graphic>
      </p:graphicFrame>
      <p:graphicFrame>
        <p:nvGraphicFramePr>
          <p:cNvPr id="20525" name="Object 6"/>
          <p:cNvGraphicFramePr>
            <a:graphicFrameLocks noChangeAspect="1"/>
          </p:cNvGraphicFramePr>
          <p:nvPr/>
        </p:nvGraphicFramePr>
        <p:xfrm>
          <a:off x="714375" y="4071938"/>
          <a:ext cx="2085975" cy="415925"/>
        </p:xfrm>
        <a:graphic>
          <a:graphicData uri="http://schemas.openxmlformats.org/presentationml/2006/ole">
            <p:oleObj spid="_x0000_s358406" name="Формула" r:id="rId8" imgW="990170" imgH="215806" progId="Equation.3">
              <p:embed/>
            </p:oleObj>
          </a:graphicData>
        </a:graphic>
      </p:graphicFrame>
      <p:graphicFrame>
        <p:nvGraphicFramePr>
          <p:cNvPr id="20526" name="Object 7"/>
          <p:cNvGraphicFramePr>
            <a:graphicFrameLocks noChangeAspect="1"/>
          </p:cNvGraphicFramePr>
          <p:nvPr/>
        </p:nvGraphicFramePr>
        <p:xfrm>
          <a:off x="714375" y="4572000"/>
          <a:ext cx="2166938" cy="415925"/>
        </p:xfrm>
        <a:graphic>
          <a:graphicData uri="http://schemas.openxmlformats.org/presentationml/2006/ole">
            <p:oleObj spid="_x0000_s358407" name="Формула" r:id="rId9" imgW="1028254" imgH="215806" progId="Equation.3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14480" y="357167"/>
            <a:ext cx="642942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2- </a:t>
            </a:r>
            <a:r>
              <a:rPr lang="ru-RU" sz="28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ші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деңгейлік тапс</a:t>
            </a:r>
            <a:r>
              <a:rPr lang="ru-RU" sz="32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ырма</a:t>
            </a:r>
            <a:endParaRPr lang="ru-RU" sz="32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ятно 1 11">
            <a:hlinkClick r:id="rId10" action="ppaction://hlinksldjump"/>
          </p:cNvPr>
          <p:cNvSpPr/>
          <p:nvPr/>
        </p:nvSpPr>
        <p:spPr>
          <a:xfrm>
            <a:off x="4000500" y="5429250"/>
            <a:ext cx="785813" cy="1000125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Бағалау парағы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428736"/>
          <a:ext cx="9144001" cy="1122097"/>
        </p:xfrm>
        <a:graphic>
          <a:graphicData uri="http://schemas.openxmlformats.org/drawingml/2006/table">
            <a:tbl>
              <a:tblPr/>
              <a:tblGrid>
                <a:gridCol w="1962307"/>
                <a:gridCol w="1461653"/>
                <a:gridCol w="930058"/>
                <a:gridCol w="1068816"/>
                <a:gridCol w="1462591"/>
                <a:gridCol w="930058"/>
                <a:gridCol w="1328518"/>
              </a:tblGrid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Calibri"/>
                          <a:cs typeface="Times New Roman"/>
                        </a:rPr>
                        <a:t>Оқушы аты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Calibri"/>
                          <a:cs typeface="Times New Roman"/>
                        </a:rPr>
                        <a:t>Үй тапсырма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Calibri"/>
                          <a:cs typeface="Times New Roman"/>
                        </a:rPr>
                        <a:t>№229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Calibri"/>
                          <a:cs typeface="Times New Roman"/>
                        </a:rPr>
                        <a:t>№231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а(х-х</a:t>
                      </a:r>
                      <a:r>
                        <a:rPr lang="kk-KZ" sz="1800" b="1" baseline="-25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)(х-х</a:t>
                      </a:r>
                      <a:r>
                        <a:rPr lang="kk-KZ" sz="1800" b="1" baseline="-25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)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Calibri"/>
                          <a:cs typeface="Times New Roman"/>
                        </a:rPr>
                        <a:t>№233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Calibri"/>
                          <a:cs typeface="Times New Roman"/>
                        </a:rPr>
                        <a:t>Сәйкесін тап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 descr="C:\Users\Кундыз\Pictures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5395" name="Rectangle 1"/>
          <p:cNvSpPr>
            <a:spLocks noChangeArrowheads="1"/>
          </p:cNvSpPr>
          <p:nvPr/>
        </p:nvSpPr>
        <p:spPr bwMode="auto">
          <a:xfrm>
            <a:off x="179388" y="1703388"/>
            <a:ext cx="8677275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4800" dirty="0">
                <a:solidFill>
                  <a:srgbClr val="000000"/>
                </a:solidFill>
                <a:cs typeface="Times New Roman" pitchFamily="18" charset="0"/>
              </a:rPr>
              <a:t>Үйге тапсырма:</a:t>
            </a:r>
          </a:p>
          <a:p>
            <a:r>
              <a:rPr lang="kk-KZ" sz="6000" dirty="0">
                <a:latin typeface="Arial" pitchFamily="34" charset="0"/>
              </a:rPr>
              <a:t>№</a:t>
            </a:r>
            <a:r>
              <a:rPr lang="kk-KZ" sz="6000" dirty="0" smtClean="0">
                <a:latin typeface="Arial" pitchFamily="34" charset="0"/>
              </a:rPr>
              <a:t>230,</a:t>
            </a:r>
            <a:r>
              <a:rPr lang="kk-KZ" sz="6000" dirty="0">
                <a:latin typeface="Arial" pitchFamily="34" charset="0"/>
              </a:rPr>
              <a:t>№</a:t>
            </a:r>
            <a:r>
              <a:rPr lang="kk-KZ" sz="6000" dirty="0" smtClean="0">
                <a:latin typeface="Arial" pitchFamily="34" charset="0"/>
              </a:rPr>
              <a:t>232</a:t>
            </a:r>
            <a:endParaRPr lang="ru-RU" sz="6000" b="0" dirty="0">
              <a:cs typeface="Times New Roman" pitchFamily="18" charset="0"/>
            </a:endParaRPr>
          </a:p>
          <a:p>
            <a:endParaRPr lang="ru-RU" sz="6000" b="0" dirty="0"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418" name="Group 20"/>
          <p:cNvGrpSpPr>
            <a:grpSpLocks/>
          </p:cNvGrpSpPr>
          <p:nvPr/>
        </p:nvGrpSpPr>
        <p:grpSpPr bwMode="auto">
          <a:xfrm>
            <a:off x="0" y="0"/>
            <a:ext cx="9144000" cy="6877050"/>
            <a:chOff x="0" y="0"/>
            <a:chExt cx="5760" cy="4332"/>
          </a:xfrm>
        </p:grpSpPr>
        <p:pic>
          <p:nvPicPr>
            <p:cNvPr id="316419" name="Picture 13" descr="backgrounds_100023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4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16420" name="Group 14"/>
            <p:cNvGrpSpPr>
              <a:grpSpLocks/>
            </p:cNvGrpSpPr>
            <p:nvPr/>
          </p:nvGrpSpPr>
          <p:grpSpPr bwMode="auto">
            <a:xfrm>
              <a:off x="249" y="119"/>
              <a:ext cx="726" cy="681"/>
              <a:chOff x="981" y="1674"/>
              <a:chExt cx="7200" cy="6120"/>
            </a:xfrm>
          </p:grpSpPr>
          <p:sp>
            <p:nvSpPr>
              <p:cNvPr id="316421" name="WordArt 15"/>
              <p:cNvSpPr>
                <a:spLocks noChangeArrowheads="1" noChangeShapeType="1" noTextEdit="1"/>
              </p:cNvSpPr>
              <p:nvPr/>
            </p:nvSpPr>
            <p:spPr bwMode="auto">
              <a:xfrm>
                <a:off x="981" y="1674"/>
                <a:ext cx="7200" cy="6120"/>
              </a:xfrm>
              <a:prstGeom prst="rect">
                <a:avLst/>
              </a:prstGeom>
            </p:spPr>
            <p:txBody>
              <a:bodyPr spcFirstLastPara="1" wrap="none" fromWordArt="1">
                <a:prstTxWarp prst="textButton">
                  <a:avLst>
                    <a:gd name="adj" fmla="val 10800004"/>
                  </a:avLst>
                </a:prstTxWarp>
              </a:bodyPr>
              <a:lstStyle/>
              <a:p>
                <a:r>
                  <a:rPr lang="ru-RU" sz="1200" kern="10">
                    <a:ln w="19050">
                      <a:solidFill>
                        <a:srgbClr val="99CCFF"/>
                      </a:solidFill>
                      <a:round/>
                      <a:headEnd/>
                      <a:tailEnd/>
                    </a:ln>
                    <a:solidFill>
                      <a:schemeClr val="hlink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Impact"/>
                  </a:rPr>
                  <a:t>Долайты орта мектебі</a:t>
                </a:r>
              </a:p>
            </p:txBody>
          </p:sp>
          <p:pic>
            <p:nvPicPr>
              <p:cNvPr id="316422" name="Picture 16" descr="http://bschool20.ucoz.ru/embl/embl.png"/>
              <p:cNvPicPr>
                <a:picLocks noChangeAspect="1" noChangeArrowheads="1"/>
              </p:cNvPicPr>
              <p:nvPr/>
            </p:nvPicPr>
            <p:blipFill>
              <a:blip r:embed="rId4" r:link="rId5"/>
              <a:srcRect/>
              <a:stretch>
                <a:fillRect/>
              </a:stretch>
            </p:blipFill>
            <p:spPr bwMode="auto">
              <a:xfrm>
                <a:off x="2061" y="4095"/>
                <a:ext cx="5040" cy="2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423" name="Picture 17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321" y="2574"/>
                <a:ext cx="2340" cy="1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424" name="Picture 18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973" y="3474"/>
                <a:ext cx="816" cy="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6425" name="Picture 19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5421" y="3834"/>
                <a:ext cx="816" cy="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1267" name="Picture 31" descr="125d5cefd93445b144cd1be48bd45a7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9750" y="2997200"/>
            <a:ext cx="2016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1" descr="125d5cefd93445b144cd1be48bd45a7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32588" y="3068638"/>
            <a:ext cx="2016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866775"/>
            <a:ext cx="91440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8000" i="1">
                <a:solidFill>
                  <a:srgbClr val="990099"/>
                </a:solidFill>
                <a:latin typeface="Monotype Corsiva" pitchFamily="66" charset="0"/>
              </a:rPr>
              <a:t>Назарларыңызға </a:t>
            </a:r>
          </a:p>
          <a:p>
            <a:r>
              <a:rPr lang="kk-KZ" sz="8000" i="1">
                <a:solidFill>
                  <a:srgbClr val="990099"/>
                </a:solidFill>
                <a:latin typeface="Monotype Corsiva" pitchFamily="66" charset="0"/>
              </a:rPr>
              <a:t>рахмет !!!</a:t>
            </a:r>
          </a:p>
        </p:txBody>
      </p:sp>
      <p:pic>
        <p:nvPicPr>
          <p:cNvPr id="316429" name="Picture 2" descr="flover_0036[1]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76600" y="3789363"/>
            <a:ext cx="25527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6430" name="Group 7"/>
          <p:cNvGrpSpPr>
            <a:grpSpLocks/>
          </p:cNvGrpSpPr>
          <p:nvPr/>
        </p:nvGrpSpPr>
        <p:grpSpPr bwMode="auto">
          <a:xfrm>
            <a:off x="0" y="0"/>
            <a:ext cx="8893175" cy="6858000"/>
            <a:chOff x="0" y="0"/>
            <a:chExt cx="5760" cy="4320"/>
          </a:xfrm>
        </p:grpSpPr>
        <p:pic>
          <p:nvPicPr>
            <p:cNvPr id="316431" name="Picture 7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5400000">
              <a:off x="-4" y="4"/>
              <a:ext cx="638" cy="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432" name="Picture 7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5400000" flipH="1">
              <a:off x="77" y="2696"/>
              <a:ext cx="1547" cy="1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433" name="Picture 7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5400000" flipV="1">
              <a:off x="4166" y="111"/>
              <a:ext cx="1706" cy="1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6434" name="Picture 7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 rot="-5400000">
              <a:off x="5126" y="3686"/>
              <a:ext cx="638" cy="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wheel spokes="8"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1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12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3998</TotalTime>
  <Words>332</Words>
  <Application>Microsoft PowerPoint</Application>
  <PresentationFormat>Экран (4:3)</PresentationFormat>
  <Paragraphs>127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Формула</vt:lpstr>
      <vt:lpstr>Үй тапсырмасын тексеру</vt:lpstr>
      <vt:lpstr>Слайд 2</vt:lpstr>
      <vt:lpstr>ах2+bх+с=0, мұндағы a≠0 квадрат үшмүшенің түбірлері бар болса, онда ол көбейткіштерге жіктеледі  </vt:lpstr>
      <vt:lpstr>Мысалы:  </vt:lpstr>
      <vt:lpstr>Слайд 5</vt:lpstr>
      <vt:lpstr>Слайд 6</vt:lpstr>
      <vt:lpstr>Оқулықпен жұмыс №229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Оқулықпен жұмыс №231</vt:lpstr>
      <vt:lpstr>Слайд 17</vt:lpstr>
      <vt:lpstr>Оқулықпен жұмыс №233</vt:lpstr>
      <vt:lpstr>Слайд 19</vt:lpstr>
      <vt:lpstr>Слайд 20</vt:lpstr>
      <vt:lpstr>Бағалау парағы</vt:lpstr>
      <vt:lpstr>Слайд 22</vt:lpstr>
      <vt:lpstr>Слайд 23</vt:lpstr>
    </vt:vector>
  </TitlesOfParts>
  <Company>123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URA</dc:creator>
  <cp:lastModifiedBy>админ</cp:lastModifiedBy>
  <cp:revision>237</cp:revision>
  <dcterms:created xsi:type="dcterms:W3CDTF">2002-09-30T15:39:10Z</dcterms:created>
  <dcterms:modified xsi:type="dcterms:W3CDTF">2017-02-02T03:07:54Z</dcterms:modified>
</cp:coreProperties>
</file>